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CC00CC"/>
    <a:srgbClr val="6C14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2" autoAdjust="0"/>
    <p:restoredTop sz="94660"/>
  </p:normalViewPr>
  <p:slideViewPr>
    <p:cSldViewPr snapToGrid="0" showGuides="1">
      <p:cViewPr varScale="1">
        <p:scale>
          <a:sx n="78" d="100"/>
          <a:sy n="78" d="100"/>
        </p:scale>
        <p:origin x="878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25C29-0C4D-8BB1-855C-FEC7C8515E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BCBFEA-D398-B7B9-3CBC-57CAD9C327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0B3E61-932C-86EC-D400-F97B67A4D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DA6165-14B3-2D75-90EC-A1F95B409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962194-2004-F569-980C-862710410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193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EF2BB-F3C4-823E-D4E5-D839FA868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AD7DD9-17F1-E2AB-1392-AB66D0F5B2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4360FB-8204-3BF6-2B95-987C44387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C3B736-75C3-318F-746C-D6204F56E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467353-3AC1-1315-3540-FFB6022E5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0672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1C556C6-4A25-3BBB-AB8F-4AB9B12A04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DBD8C0-178D-C0CF-60A9-540D918663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F5B5B4-73E8-99AD-DF6B-9ED91389D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E6DB06-878D-1BF8-20AE-D2AB76507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02750B-45D3-B86A-6320-0469C08A4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2217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0F2088-F8C3-80DA-F145-5801F4BB4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9A1558-9CD8-D086-DCE7-4230249714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8B4A65-3789-B766-BEFB-AEF68330D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5C9A3E-0E40-5488-8332-107BED629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BEA528-EF09-D3D0-0E82-6E6F27F3D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042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4984E7-25E4-6A42-6FFE-F809AF2B42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6EF7D2-D57F-500E-39A1-DD25633BDF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C2E8C5-6C9C-ADE4-38CB-8CC795177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8A1F03-37F0-2EF4-A4FA-FBE1AC2A8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6559FE-2996-8C3F-F34E-A5E69CF9D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184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06D709-8F59-886A-FBA4-D790B73DE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BABF3D-545C-99B0-2DE0-87869D87D0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98D08B-AF2C-80E8-31C3-0235A9D778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321D92-29D2-6E31-252F-CB4EDDAAE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AC8DB6-E3FE-4E07-95A0-70366775D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6254E3-D2BA-B68A-E0AF-90C30A8B2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1850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FE9ED-939E-0A8A-BCB2-AFF9A4C7C9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B415CB-9697-0523-BB3C-AF1DBC2037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472729-E5AA-9391-90A1-C8DCA05CE3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189C6B-C576-8199-684C-BA65914425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15D5B0-6FC5-17E5-C758-23E66B14F9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BC4E42-F8AC-B00E-0B16-A8CD61635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D5ACA6C-2E54-7158-CFDF-93DE24762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7910F9E-7C1F-14A5-A1DE-D10B3A1A1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2850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6A7433-FE78-4888-C127-D4FD200A1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96FE95D-ACC0-1E17-774E-71E9EB6A1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BE2749-823D-299B-E849-69C2990DD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CACD94-CCD3-268F-2E3F-710104229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4043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2B1079A-47A8-1697-7482-01B8A7F05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CF1B2B-6BB1-2556-CC17-FCE80814D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10708B-0311-6267-BBC9-8BE6B5D51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7962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85EC8-5335-0EAD-3BAC-F7D83F418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49B31C-0669-E412-C0E4-E53F727E83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741910-0F5D-DB3E-05CD-DC7234CFFE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CED0FB-25F1-8302-9447-B1B1C7C5E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97B570-0021-16A9-E8E8-FFA732013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43B74C-FCEF-52A9-7343-2CB5ADE67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5545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9F6A2-C5B9-2939-6D86-EAFF8D17F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78ED594-A11B-79F0-49D9-96438B7C3E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19387A-A867-27CF-B1F8-4CC96E6629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C686B3-215D-8AAB-BC6A-A899721EB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A4B420-AA78-5696-1A0B-8A4505E34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4D4618-F891-0200-274B-521B3FFFE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9501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F90D83-1711-C7F1-CEC7-73BE7FA0A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1DAC37-8D11-D11A-6BA7-98BF668B39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7620A5-8563-7766-BE5C-8964A3514D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3D3DC8-08EB-340D-512B-CA3502BD12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FAB388-B359-4402-499C-86E63402EC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27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Isosceles Triangle 50">
            <a:extLst>
              <a:ext uri="{FF2B5EF4-FFF2-40B4-BE49-F238E27FC236}">
                <a16:creationId xmlns:a16="http://schemas.microsoft.com/office/drawing/2014/main" id="{E14F1CC1-82D6-2116-BED3-FEBC573FE9D3}"/>
              </a:ext>
            </a:extLst>
          </p:cNvPr>
          <p:cNvSpPr/>
          <p:nvPr/>
        </p:nvSpPr>
        <p:spPr>
          <a:xfrm>
            <a:off x="-1" y="5803700"/>
            <a:ext cx="1495587" cy="1054300"/>
          </a:xfrm>
          <a:prstGeom prst="triangle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1FD22C0-4E35-3B32-6027-FEB80063BEB8}"/>
              </a:ext>
            </a:extLst>
          </p:cNvPr>
          <p:cNvGrpSpPr>
            <a:grpSpLocks noChangeAspect="1"/>
          </p:cNvGrpSpPr>
          <p:nvPr/>
        </p:nvGrpSpPr>
        <p:grpSpPr>
          <a:xfrm>
            <a:off x="9920215" y="165040"/>
            <a:ext cx="1790004" cy="1260000"/>
            <a:chOff x="373626" y="295702"/>
            <a:chExt cx="7515660" cy="5357846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23247082-5556-B7DF-343D-022CD481525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3626" y="295702"/>
              <a:ext cx="6641556" cy="5357846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9BD912DC-C33C-5FD8-2AFB-4042F11B479B}"/>
                </a:ext>
              </a:extLst>
            </p:cNvPr>
            <p:cNvSpPr txBox="1"/>
            <p:nvPr/>
          </p:nvSpPr>
          <p:spPr>
            <a:xfrm>
              <a:off x="4365520" y="3146325"/>
              <a:ext cx="3523766" cy="14887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rgbClr val="6C140D"/>
                  </a:solidFill>
                  <a:latin typeface="Avenir LT Std 45 Book" panose="020B0502020203020204" pitchFamily="34" charset="0"/>
                </a:rPr>
                <a:t>2024</a:t>
              </a:r>
              <a:endParaRPr lang="en-GB" sz="2000" dirty="0">
                <a:solidFill>
                  <a:srgbClr val="6C140D"/>
                </a:solidFill>
                <a:latin typeface="Avenir LT Std 45 Book" panose="020B0502020203020204" pitchFamily="34" charset="0"/>
              </a:endParaRPr>
            </a:p>
          </p:txBody>
        </p:sp>
      </p:grpSp>
      <p:pic>
        <p:nvPicPr>
          <p:cNvPr id="12" name="Picture 11" descr="Yellow text on a black background&#10;&#10;Description automatically generated">
            <a:extLst>
              <a:ext uri="{FF2B5EF4-FFF2-40B4-BE49-F238E27FC236}">
                <a16:creationId xmlns:a16="http://schemas.microsoft.com/office/drawing/2014/main" id="{5F670183-E86C-506E-3CBE-5AF4E9F551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2553" y="5850194"/>
            <a:ext cx="2857142" cy="72000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97AD734-08B4-9491-777B-B36F24E38D2E}"/>
              </a:ext>
            </a:extLst>
          </p:cNvPr>
          <p:cNvSpPr txBox="1"/>
          <p:nvPr/>
        </p:nvSpPr>
        <p:spPr>
          <a:xfrm>
            <a:off x="350288" y="3591630"/>
            <a:ext cx="80083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Oshada</a:t>
            </a:r>
            <a:r>
              <a:rPr lang="en-US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BANDARA</a:t>
            </a:r>
            <a:endParaRPr lang="en-GB" sz="2800" b="1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B66FB12-B0CE-60DE-03CD-0827CAAFA7CE}"/>
              </a:ext>
            </a:extLst>
          </p:cNvPr>
          <p:cNvSpPr/>
          <p:nvPr/>
        </p:nvSpPr>
        <p:spPr>
          <a:xfrm>
            <a:off x="1829" y="165040"/>
            <a:ext cx="4717655" cy="589936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Environmental Science</a:t>
            </a:r>
            <a:endParaRPr lang="en-GB" sz="36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089A111-AC2F-7268-4F78-F98955099DBF}"/>
              </a:ext>
            </a:extLst>
          </p:cNvPr>
          <p:cNvSpPr txBox="1"/>
          <p:nvPr/>
        </p:nvSpPr>
        <p:spPr>
          <a:xfrm>
            <a:off x="283299" y="1808046"/>
            <a:ext cx="1162540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Artocarpus </a:t>
            </a:r>
            <a:r>
              <a:rPr lang="en-US" sz="3600" b="1" i="1" dirty="0" err="1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altilis</a:t>
            </a:r>
            <a:r>
              <a:rPr lang="en-US" sz="3600" b="1" i="1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(breadfruit) skin as a potential low-cost biosorbent for the removal of crystal violet dye: equilibrium, thermodynamics and kinetics studies</a:t>
            </a:r>
            <a:endParaRPr lang="en-GB" sz="3600" b="1" i="1" dirty="0">
              <a:solidFill>
                <a:schemeClr val="accent4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6AC4A4A-F551-2623-323C-6BAEB81FE22D}"/>
              </a:ext>
            </a:extLst>
          </p:cNvPr>
          <p:cNvSpPr txBox="1"/>
          <p:nvPr/>
        </p:nvSpPr>
        <p:spPr>
          <a:xfrm>
            <a:off x="350288" y="4048930"/>
            <a:ext cx="57457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Department of Environmental Science</a:t>
            </a:r>
          </a:p>
          <a:p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Faculty of Science</a:t>
            </a:r>
          </a:p>
          <a:p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University of Peradeniya</a:t>
            </a:r>
          </a:p>
          <a:p>
            <a:endParaRPr lang="en-GB" sz="2000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B02BA68-57D9-3819-C59A-C0B61AD2E26F}"/>
              </a:ext>
            </a:extLst>
          </p:cNvPr>
          <p:cNvSpPr txBox="1"/>
          <p:nvPr/>
        </p:nvSpPr>
        <p:spPr>
          <a:xfrm>
            <a:off x="350288" y="5063138"/>
            <a:ext cx="80083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October 11, 2024</a:t>
            </a:r>
            <a:endParaRPr lang="en-GB" sz="2400" b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0F003F63-EC44-6350-80B5-4E3FF5A27CC8}"/>
              </a:ext>
            </a:extLst>
          </p:cNvPr>
          <p:cNvSpPr/>
          <p:nvPr/>
        </p:nvSpPr>
        <p:spPr>
          <a:xfrm>
            <a:off x="0" y="5850194"/>
            <a:ext cx="1425677" cy="1007806"/>
          </a:xfrm>
          <a:prstGeom prst="triangle">
            <a:avLst>
              <a:gd name="adj" fmla="val 0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AA58FAA1-EDFF-9EA4-6884-37B60FEBEB1F}"/>
              </a:ext>
            </a:extLst>
          </p:cNvPr>
          <p:cNvSpPr/>
          <p:nvPr/>
        </p:nvSpPr>
        <p:spPr>
          <a:xfrm rot="10800000">
            <a:off x="10870963" y="-8018"/>
            <a:ext cx="1343908" cy="1007806"/>
          </a:xfrm>
          <a:prstGeom prst="triangle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Isosceles Triangle 51">
            <a:extLst>
              <a:ext uri="{FF2B5EF4-FFF2-40B4-BE49-F238E27FC236}">
                <a16:creationId xmlns:a16="http://schemas.microsoft.com/office/drawing/2014/main" id="{DC03433C-804C-309C-F38B-118A07C93584}"/>
              </a:ext>
            </a:extLst>
          </p:cNvPr>
          <p:cNvSpPr/>
          <p:nvPr/>
        </p:nvSpPr>
        <p:spPr>
          <a:xfrm rot="10800000">
            <a:off x="10934079" y="2661"/>
            <a:ext cx="1256092" cy="950460"/>
          </a:xfrm>
          <a:prstGeom prst="triangle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8315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79C2847-DB9F-E09B-DB45-FE6280AFCDEC}"/>
              </a:ext>
            </a:extLst>
          </p:cNvPr>
          <p:cNvSpPr txBox="1"/>
          <p:nvPr/>
        </p:nvSpPr>
        <p:spPr>
          <a:xfrm>
            <a:off x="4075922" y="2901115"/>
            <a:ext cx="40401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65000"/>
                  </a:schemeClr>
                </a:solidFill>
                <a:latin typeface="AvenirNext LT Pro Bold" panose="020B0804020202020204" pitchFamily="34" charset="0"/>
              </a:rPr>
              <a:t>Background and Aims </a:t>
            </a:r>
            <a:endParaRPr lang="en-GB" sz="2800" dirty="0">
              <a:solidFill>
                <a:schemeClr val="bg1">
                  <a:lumMod val="65000"/>
                </a:schemeClr>
              </a:solidFill>
              <a:latin typeface="AvenirNext LT Pro Bold" panose="020B08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3E13D73-D777-9E43-0B66-869CDBE921AE}"/>
              </a:ext>
            </a:extLst>
          </p:cNvPr>
          <p:cNvSpPr txBox="1"/>
          <p:nvPr/>
        </p:nvSpPr>
        <p:spPr>
          <a:xfrm>
            <a:off x="2020077" y="3424335"/>
            <a:ext cx="81456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65000"/>
                  </a:schemeClr>
                </a:solidFill>
                <a:latin typeface="AvenirNext LT Pro Bold" panose="020B0804020202020204" pitchFamily="34" charset="0"/>
              </a:rPr>
              <a:t>Research Questions/Hypothesis/Objectives</a:t>
            </a:r>
            <a:endParaRPr lang="en-GB" sz="2800" dirty="0">
              <a:solidFill>
                <a:schemeClr val="bg1">
                  <a:lumMod val="65000"/>
                </a:schemeClr>
              </a:solidFill>
              <a:latin typeface="AvenirNext LT Pro Bold" panose="020B08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8379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79C2847-DB9F-E09B-DB45-FE6280AFCDEC}"/>
              </a:ext>
            </a:extLst>
          </p:cNvPr>
          <p:cNvSpPr txBox="1"/>
          <p:nvPr/>
        </p:nvSpPr>
        <p:spPr>
          <a:xfrm>
            <a:off x="3918857" y="3167390"/>
            <a:ext cx="41894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65000"/>
                  </a:schemeClr>
                </a:solidFill>
                <a:latin typeface="AvenirNext LT Pro Bold" panose="020B0804020202020204" pitchFamily="34" charset="0"/>
              </a:rPr>
              <a:t>Results and Discussion</a:t>
            </a:r>
            <a:endParaRPr lang="en-GB" sz="2800" dirty="0">
              <a:solidFill>
                <a:schemeClr val="bg1">
                  <a:lumMod val="65000"/>
                </a:schemeClr>
              </a:solidFill>
              <a:latin typeface="AvenirNext LT Pro Bold" panose="020B08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752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79C2847-DB9F-E09B-DB45-FE6280AFCDEC}"/>
              </a:ext>
            </a:extLst>
          </p:cNvPr>
          <p:cNvSpPr txBox="1"/>
          <p:nvPr/>
        </p:nvSpPr>
        <p:spPr>
          <a:xfrm>
            <a:off x="3048000" y="3167390"/>
            <a:ext cx="609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65000"/>
                  </a:schemeClr>
                </a:solidFill>
                <a:latin typeface="AvenirNext LT Pro Bold" panose="020B0804020202020204" pitchFamily="34" charset="0"/>
              </a:rPr>
              <a:t>Conclusions &amp; Future Directions</a:t>
            </a:r>
            <a:endParaRPr lang="en-GB" sz="2800" dirty="0">
              <a:solidFill>
                <a:schemeClr val="bg1">
                  <a:lumMod val="65000"/>
                </a:schemeClr>
              </a:solidFill>
              <a:latin typeface="AvenirNext LT Pro Bold" panose="020B08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27498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60</Words>
  <Application>Microsoft Office PowerPoint</Application>
  <PresentationFormat>Widescreen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Aptos</vt:lpstr>
      <vt:lpstr>Aptos Display</vt:lpstr>
      <vt:lpstr>Arial</vt:lpstr>
      <vt:lpstr>Avenir LT Std 45 Book</vt:lpstr>
      <vt:lpstr>AvenirNext LT Pro Bold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Nalin Suranjith Gama Arachchige</dc:creator>
  <cp:lastModifiedBy>Nalin Suranjith Gama Arachchige</cp:lastModifiedBy>
  <cp:revision>9</cp:revision>
  <dcterms:created xsi:type="dcterms:W3CDTF">2024-09-14T13:19:41Z</dcterms:created>
  <dcterms:modified xsi:type="dcterms:W3CDTF">2024-09-14T16:00:20Z</dcterms:modified>
</cp:coreProperties>
</file>